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3" r:id="rId6"/>
    <p:sldId id="260" r:id="rId7"/>
    <p:sldId id="261" r:id="rId8"/>
    <p:sldId id="264" r:id="rId9"/>
    <p:sldId id="262" r:id="rId10"/>
    <p:sldId id="268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4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16683-A520-4F96-8626-185733D57FE6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25C7A-501F-44D8-93ED-ADD3F4B2DF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6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C9EA77-8112-4B85-BDAA-ECF259072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21F0D9-C937-4C7D-BAAA-C1EC5F778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4D4310-36CD-4239-94C4-F5C0FB7E2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B80F1B-7A64-4132-8D3C-EBC8EF92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F10855-F09D-4D56-96D4-9DA5791B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562213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BE28D-34E6-4D4E-8592-5B833818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0C8C3A-687F-45EE-A72B-2759D79F3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CD5DC9-854B-4E3D-AD02-72B11429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3AC4A8-87F5-4DDF-9BE1-93F551D7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854BBA-385B-44CF-BF56-74003933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1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86A4AE1-9FDA-4277-8D42-7EA7EF892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906C8D-8B0B-43B7-A07E-A6F741814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122BDD-A163-447A-9F87-559C833F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16672A-CF37-4CAB-A77B-1374165F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010BB0-A542-44B2-B991-25086F76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50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5D4E42-6225-4307-8097-492C3CF91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4173C-6960-48BC-9CB7-74EAF27EE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1C27F6-7E3E-4FAE-A1EB-6810A90A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www.bem-aktuell.de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A22CAF-46AA-480E-BA9C-D04A6C11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B0BBE84B-9F2F-4D68-8602-0948A1E0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7384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133FC-F959-4278-8DEE-79694D5B5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53A207-ABEA-4BB9-8089-17125D7C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E468A1-B2A2-4CBB-9DF4-58B903BD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89F517-E276-43D7-8F89-8F036B1D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50926C-F0F0-48AC-9079-31EFD7FF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07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3DEAA-49BC-4785-A153-B13D84D0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5BEF4A-AA5D-4473-8C2A-4BD90A336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14DDB6-0671-4B09-BE58-3A22D88B8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17E260-F59F-4DD4-A5EB-D62D56B5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7E9260-FBC6-4620-9F97-70CB6E32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92E1A1-353E-4D5C-A45D-0CA5A765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66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45D7A-5971-4E6D-8B40-BAB894F2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8A070A-8C9E-4FFE-8AAD-80EED2A7F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C3F692-668B-48DB-B89F-AD4E8443A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A10534-D9A5-456E-9DFA-9AF0D8FE6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EB02C5-AF82-4BB9-B971-E19F90047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6F6C9F-18D2-4C7E-AA16-E83D7B9A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E215EB-448B-4605-8776-FD167745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ADB4341-109C-44E1-9808-561BBBC77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5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60E5E-B9AD-4A26-A30B-EBB27384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42A98EB-FC26-4CE9-9EA8-B541AEEE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020580-BB60-444D-A8AB-5A645DBC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Dr. Stöpel Kompetenzentwicklung – www.dr.stoepel.de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98C9C1-597C-4F9B-B7BE-0EA8DFF2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6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6C0A6D-2E79-4FD9-B91C-864EE3189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2A0A5C-4DC4-4641-82D1-97FA0528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40D06F-880A-4F38-A3D3-6F8883B4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22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24838-0231-44C5-858D-F59D01AE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B5A2E7-2E82-4F9B-AE3B-B8A7DC21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417712-E24C-4337-8795-A3FCD4937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76DFA4-EFEC-4020-A643-AB817F6A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5206B2-0B74-459D-92BA-9CCF42ED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77BE85-03DD-4126-8421-24D423DD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1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29365-040A-4EDF-BE1A-5DEDB28D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92682C-3B9B-4FB5-BFA8-697E563B9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1977B0-01F2-4C11-8136-1DBB2A77D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7E18C4-1FB5-4C7E-AC10-63412414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548C81-FF45-4D2A-B349-AE59825F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EE4DE4-F05F-4D18-A508-78886A90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14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D3FADD-2774-4A49-B0EA-E21322DE3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63C952-443E-4F41-B268-29CF1BD7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B0DA66-D23F-4D46-B6F7-2F0BBD964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15C2-0D64-4C9B-8C0E-3EBAE750CD41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810AD0-6DCD-43F3-9549-7F265AF20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247C4E-2AD8-4D2F-A6D0-76BB24F7B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5F74-BA35-4D1E-B21A-B8BF09A3903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E06680C-70C4-48CD-A006-91A071F08EF3}"/>
              </a:ext>
            </a:extLst>
          </p:cNvPr>
          <p:cNvSpPr txBox="1"/>
          <p:nvPr userDrawn="1"/>
        </p:nvSpPr>
        <p:spPr>
          <a:xfrm>
            <a:off x="757518" y="6538912"/>
            <a:ext cx="57732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Dr. Stöpel Kompetenzentwicklung – www.dr.stoepel.de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53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2E250-49D3-4709-80D4-F9F189E7A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Informationen zum Betrieblichen Eingliederungsmanagement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206FB3-EE89-4553-B29F-EEB76A58DE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Ihr Firmenname</a:t>
            </a:r>
          </a:p>
        </p:txBody>
      </p:sp>
    </p:spTree>
    <p:extLst>
      <p:ext uri="{BB962C8B-B14F-4D97-AF65-F5344CB8AC3E}">
        <p14:creationId xmlns:p14="http://schemas.microsoft.com/office/powerpoint/2010/main" val="341225894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DF172-2BFD-4C91-9F33-576C1F8D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Konsequenzen für den Mitarbeiter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180CC3-4ACF-47C1-9AFD-BFB6F3E9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Teilnahme am BEM ist grundsätzlich freiwillig.</a:t>
            </a:r>
          </a:p>
          <a:p>
            <a:r>
              <a:rPr lang="de-DE" dirty="0"/>
              <a:t>Das BEM-Verfahren wird nur mit ausdrücklicher Zustimmung eröffnet.</a:t>
            </a:r>
          </a:p>
          <a:p>
            <a:r>
              <a:rPr lang="de-DE" dirty="0"/>
              <a:t>Mitarbeiter wirkt als „Experten in eigener Sache“ maßgeblich am BEM-Prozess mit.</a:t>
            </a:r>
          </a:p>
          <a:p>
            <a:r>
              <a:rPr lang="de-DE" dirty="0"/>
              <a:t>Vertreterin des Betriebsrates und die Schwerbehindertenvertretung stehen zur Beratung und Unterstützung zur Verfügung.</a:t>
            </a:r>
          </a:p>
          <a:p>
            <a:r>
              <a:rPr lang="de-DE" dirty="0"/>
              <a:t>Der Datenschutz ist in allen Schritten vom BEM sicher gestellt.</a:t>
            </a:r>
          </a:p>
          <a:p>
            <a:r>
              <a:rPr lang="de-DE" dirty="0"/>
              <a:t>Die Zustimmung kann jederzeit ohne Begründung widerrufen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24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B0F8-082D-46EF-BBE7-0E9FE6DE7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Vorteile für den Arbeitgeber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8B7F62-0FC1-45AF-9F2A-B6B99544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Das Unternehmen handelt rechtssicher</a:t>
            </a:r>
          </a:p>
          <a:p>
            <a:r>
              <a:rPr lang="de-DE" dirty="0"/>
              <a:t>Bindung des Know-hows der Beschäftigten</a:t>
            </a:r>
          </a:p>
          <a:p>
            <a:r>
              <a:rPr lang="de-DE" dirty="0"/>
              <a:t>Verbesserung des Betriebsklimas</a:t>
            </a:r>
          </a:p>
          <a:p>
            <a:r>
              <a:rPr lang="de-DE" dirty="0"/>
              <a:t>Reduzierung der Ausfallzeiten</a:t>
            </a:r>
          </a:p>
          <a:p>
            <a:r>
              <a:rPr lang="de-DE" dirty="0"/>
              <a:t>Senkung der Lohnnebenkosten</a:t>
            </a:r>
          </a:p>
          <a:p>
            <a:r>
              <a:rPr lang="de-DE" dirty="0"/>
              <a:t>Zusätzliches Personal für Vertretungen kann eingespart werden</a:t>
            </a:r>
          </a:p>
          <a:p>
            <a:r>
              <a:rPr lang="de-DE" dirty="0"/>
              <a:t>Steigerung der Effektivität durch leistungsgerecht gestaltete Arbeitsplätzen</a:t>
            </a:r>
          </a:p>
          <a:p>
            <a:r>
              <a:rPr lang="de-DE" dirty="0"/>
              <a:t>Erfahrungen lassen sich zur allgemeinen Verbesserung der Produktion nutzen</a:t>
            </a:r>
          </a:p>
          <a:p>
            <a:r>
              <a:rPr lang="de-DE" dirty="0"/>
              <a:t>Die Wettbewerbsfähigkeit des Unternehmens wird gestärkt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47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B0F8-082D-46EF-BBE7-0E9FE6DE7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Vorteile für den Vorgesetzten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8B7F62-0FC1-45AF-9F2A-B6B99544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Verbesserung des Teamklimas</a:t>
            </a:r>
          </a:p>
          <a:p>
            <a:r>
              <a:rPr lang="de-DE" dirty="0"/>
              <a:t>Steigerung der Motivation, der Leistungsfähigkeit und der Zufriedenheit der Mitarbeiterinnen und Mitarbeiter</a:t>
            </a:r>
          </a:p>
          <a:p>
            <a:r>
              <a:rPr lang="de-DE" dirty="0"/>
              <a:t>Reduzierung der Ausfallzeiten</a:t>
            </a:r>
          </a:p>
          <a:p>
            <a:r>
              <a:rPr lang="de-DE" dirty="0"/>
              <a:t>Verringerung des Vertretungs- und Mehraufwandes </a:t>
            </a:r>
          </a:p>
          <a:p>
            <a:r>
              <a:rPr lang="de-DE" dirty="0"/>
              <a:t>Stabilisierung und Optimierung der Arbeitsabläufe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3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97ED5-F7BE-46AD-98AB-7346D4929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Vorteile für den Mitarbeiter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C1229C-5798-46BE-A55E-27204CCC5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Unterstützung bei der Rückkehr an den Arbeitsplatz</a:t>
            </a:r>
          </a:p>
          <a:p>
            <a:r>
              <a:rPr lang="de-DE" dirty="0"/>
              <a:t>Sicherung der Leistungsfähigkeit und Arbeitsmotivation</a:t>
            </a:r>
          </a:p>
          <a:p>
            <a:r>
              <a:rPr lang="de-DE" dirty="0"/>
              <a:t>Hilfen beim Ausgleich von Einschränkungen</a:t>
            </a:r>
          </a:p>
          <a:p>
            <a:r>
              <a:rPr lang="de-DE" dirty="0"/>
              <a:t>Sicherung des Arbeitsplatzes</a:t>
            </a:r>
          </a:p>
          <a:p>
            <a:r>
              <a:rPr lang="de-DE" dirty="0"/>
              <a:t>Unterstützung des Genesungsprozesses</a:t>
            </a:r>
          </a:p>
          <a:p>
            <a:r>
              <a:rPr lang="de-DE" dirty="0"/>
              <a:t>Verbesserung der eigenen Arbeitsbedingungen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791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E1D22-68BC-45BE-B5A8-1E8EF33F8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Betriebliches Eingliederungsmanagement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55E938-DF75-46C5-9823-15313B1A3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Gesetzliche Grundlage ist §167 Abs. 2: SGB IX</a:t>
            </a:r>
          </a:p>
          <a:p>
            <a:pPr marL="0" indent="0">
              <a:buNone/>
            </a:pPr>
            <a:r>
              <a:rPr lang="de-DE" dirty="0"/>
              <a:t>Ziele und Aufgaben des Eingliederungsmanagements:</a:t>
            </a:r>
          </a:p>
          <a:p>
            <a:r>
              <a:rPr lang="de-DE" dirty="0"/>
              <a:t>Arbeitsunfähigkeit überwinden</a:t>
            </a:r>
          </a:p>
          <a:p>
            <a:r>
              <a:rPr lang="de-DE" dirty="0"/>
              <a:t>Wiedereingliederung fördern</a:t>
            </a:r>
          </a:p>
          <a:p>
            <a:r>
              <a:rPr lang="de-DE" dirty="0"/>
              <a:t>Erneuter Arbeitsunfähigkeit vorbeugen</a:t>
            </a:r>
          </a:p>
          <a:p>
            <a:r>
              <a:rPr lang="de-DE" dirty="0"/>
              <a:t>Arbeitsfähigkeit und Gesundheit schützen</a:t>
            </a:r>
          </a:p>
          <a:p>
            <a:r>
              <a:rPr lang="de-DE" dirty="0"/>
              <a:t>Arbeitsplatz erhalten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2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E044C-B1BE-47E3-AC86-43456B44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Zielgruppen des BEM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D2BF67-E338-4A12-B70A-0321CB1A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Beschäftigte, die innerhalb von 12 Monaten …</a:t>
            </a:r>
          </a:p>
          <a:p>
            <a:r>
              <a:rPr lang="de-DE" dirty="0"/>
              <a:t>länger als 6 Wochen </a:t>
            </a:r>
            <a:r>
              <a:rPr lang="de-DE" u="sng" dirty="0"/>
              <a:t>ununterbrochen</a:t>
            </a:r>
            <a:r>
              <a:rPr lang="de-DE" dirty="0"/>
              <a:t> arbeitsunfähig sind</a:t>
            </a:r>
            <a:br>
              <a:rPr lang="de-DE" dirty="0"/>
            </a:br>
            <a:r>
              <a:rPr lang="de-DE" i="1" dirty="0"/>
              <a:t>- Langzeiterkrankungen </a:t>
            </a:r>
          </a:p>
          <a:p>
            <a:endParaRPr lang="de-DE" i="1" dirty="0"/>
          </a:p>
          <a:p>
            <a:r>
              <a:rPr lang="de-DE" u="sng" dirty="0"/>
              <a:t>in der Summe </a:t>
            </a:r>
            <a:r>
              <a:rPr lang="de-DE" dirty="0"/>
              <a:t>länger als 6 Wochen arbeitsunfähig sind </a:t>
            </a:r>
            <a:br>
              <a:rPr lang="de-DE" dirty="0"/>
            </a:br>
            <a:r>
              <a:rPr lang="de-DE" i="1" dirty="0"/>
              <a:t>- häufige Kurzerkrankungen mit möglicherweise unterschiedlichen Ursachen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007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E044C-B1BE-47E3-AC86-43456B44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Zielgruppen des BEM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D2BF67-E338-4A12-B70A-0321CB1A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Zusätzlich unabhängig von den AU-Zeiten</a:t>
            </a:r>
          </a:p>
          <a:p>
            <a:r>
              <a:rPr lang="de-DE" dirty="0"/>
              <a:t>Fürsorgepflicht: Arbeitgeber kann Beschäftigte auf BEM aufmerksam machen</a:t>
            </a:r>
          </a:p>
          <a:p>
            <a:endParaRPr lang="de-DE" dirty="0"/>
          </a:p>
          <a:p>
            <a:r>
              <a:rPr lang="de-DE" dirty="0"/>
              <a:t>Beschäftigten erkennt Bedarf für sich und kann ein BEM anstoßen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685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F38A5-A47E-4E66-957A-551199F8F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Grundsätzliches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1A5811-0AEA-4D94-98D7-CB629C373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BEM ist keine Sanktion.</a:t>
            </a:r>
          </a:p>
          <a:p>
            <a:r>
              <a:rPr lang="de-DE" dirty="0"/>
              <a:t>BEM ist kein Krankenrückkehrgespräch.</a:t>
            </a:r>
          </a:p>
          <a:p>
            <a:r>
              <a:rPr lang="de-DE" dirty="0"/>
              <a:t>BEM ist ein Hilfsangebot des Arbeitgebers, das angenommen werden kann, aber nicht muss.</a:t>
            </a:r>
          </a:p>
          <a:p>
            <a:r>
              <a:rPr lang="de-DE" dirty="0"/>
              <a:t>Das BEM wird nach 6-Wochen AU angeboten und nicht erst bei Rückkehr der betroffenen Person.</a:t>
            </a:r>
          </a:p>
          <a:p>
            <a:r>
              <a:rPr lang="de-DE" dirty="0"/>
              <a:t>Daher kann auch während der Arbeitsunfähigkeit Kontakt zum Mitarbeiter aufgenommen werden.</a:t>
            </a:r>
          </a:p>
        </p:txBody>
      </p:sp>
    </p:spTree>
    <p:extLst>
      <p:ext uri="{BB962C8B-B14F-4D97-AF65-F5344CB8AC3E}">
        <p14:creationId xmlns:p14="http://schemas.microsoft.com/office/powerpoint/2010/main" val="85465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062E5-819B-44F3-B79F-A97854F32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Datenschutz im BEM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A229D6-8F01-45CD-B328-032529617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Vor Beginn des BEM wird über das Verfahren, die Datenverarbeitung und die Freiwilligkeit bzw. das Widerrufsrecht informiert.</a:t>
            </a:r>
          </a:p>
          <a:p>
            <a:r>
              <a:rPr lang="de-DE" dirty="0"/>
              <a:t>BEM-Daten dürfen nur im Rahmen des BEM genutzt werden.</a:t>
            </a:r>
          </a:p>
          <a:p>
            <a:r>
              <a:rPr lang="de-DE" dirty="0"/>
              <a:t>BEM- Daten sind getrennt von der Personalakte.</a:t>
            </a:r>
          </a:p>
          <a:p>
            <a:r>
              <a:rPr lang="de-DE" dirty="0"/>
              <a:t>Weitergabe nur nach </a:t>
            </a:r>
            <a:r>
              <a:rPr lang="de-DE" u="sng" dirty="0"/>
              <a:t>ausdrücklicher</a:t>
            </a:r>
            <a:r>
              <a:rPr lang="de-DE" dirty="0"/>
              <a:t> Zustimmung des Nehmers.</a:t>
            </a:r>
          </a:p>
          <a:p>
            <a:r>
              <a:rPr lang="de-DE" dirty="0"/>
              <a:t>Löschung der Daten bei Widerruf des BEM oder Arbeitgeberwechsel.</a:t>
            </a:r>
          </a:p>
          <a:p>
            <a:r>
              <a:rPr lang="de-DE" dirty="0"/>
              <a:t>Vernichtung der Daten nach 3 Jahren.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i="1" dirty="0"/>
              <a:t>BEM-Daten unterliegen als Gesundheitsdaten einem besonderen Schutz!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170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CA12E-CCBA-490B-95A5-81FEECD2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Voraussetzungen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EAFC8-CE06-401D-A872-242D22CE5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Der betroffene Mitarbeiter stimmt dem BEM zu</a:t>
            </a:r>
          </a:p>
          <a:p>
            <a:r>
              <a:rPr lang="de-DE" dirty="0"/>
              <a:t>Die Teilnahme, die Angabe von Diagnosen bzw. Ursachen der Arbeitsunfähigkeit sind freiwillig</a:t>
            </a:r>
          </a:p>
          <a:p>
            <a:r>
              <a:rPr lang="de-DE" dirty="0"/>
              <a:t>Eine Ablehnung des BEM hat keine personalrechtlichen Konsequenzen</a:t>
            </a:r>
          </a:p>
        </p:txBody>
      </p:sp>
    </p:spTree>
    <p:extLst>
      <p:ext uri="{BB962C8B-B14F-4D97-AF65-F5344CB8AC3E}">
        <p14:creationId xmlns:p14="http://schemas.microsoft.com/office/powerpoint/2010/main" val="396133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2225F85F-415C-4F16-851E-84677401B451}"/>
              </a:ext>
            </a:extLst>
          </p:cNvPr>
          <p:cNvSpPr/>
          <p:nvPr/>
        </p:nvSpPr>
        <p:spPr>
          <a:xfrm>
            <a:off x="6625336" y="1572768"/>
            <a:ext cx="2088896" cy="5056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A4BBAD-99B8-4858-808C-62F94EED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Ablauf des BEM</a:t>
            </a:r>
          </a:p>
        </p:txBody>
      </p:sp>
      <p:sp>
        <p:nvSpPr>
          <p:cNvPr id="6" name="Flussdiagramm: Alternativer Prozess 5">
            <a:extLst>
              <a:ext uri="{FF2B5EF4-FFF2-40B4-BE49-F238E27FC236}">
                <a16:creationId xmlns:a16="http://schemas.microsoft.com/office/drawing/2014/main" id="{78BD5966-F28A-4C03-AACA-B14BCAE60FDE}"/>
              </a:ext>
            </a:extLst>
          </p:cNvPr>
          <p:cNvSpPr/>
          <p:nvPr/>
        </p:nvSpPr>
        <p:spPr>
          <a:xfrm>
            <a:off x="774192" y="1654111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 &gt; 6 Wochen</a:t>
            </a:r>
          </a:p>
        </p:txBody>
      </p:sp>
      <p:sp>
        <p:nvSpPr>
          <p:cNvPr id="9" name="Flussdiagramm: Alternativer Prozess 8">
            <a:extLst>
              <a:ext uri="{FF2B5EF4-FFF2-40B4-BE49-F238E27FC236}">
                <a16:creationId xmlns:a16="http://schemas.microsoft.com/office/drawing/2014/main" id="{3D945854-713B-4244-A993-93C908F08D74}"/>
              </a:ext>
            </a:extLst>
          </p:cNvPr>
          <p:cNvSpPr/>
          <p:nvPr/>
        </p:nvSpPr>
        <p:spPr>
          <a:xfrm>
            <a:off x="6797040" y="2664079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Situations-analyse</a:t>
            </a:r>
          </a:p>
        </p:txBody>
      </p:sp>
      <p:sp>
        <p:nvSpPr>
          <p:cNvPr id="10" name="Flussdiagramm: Alternativer Prozess 9">
            <a:extLst>
              <a:ext uri="{FF2B5EF4-FFF2-40B4-BE49-F238E27FC236}">
                <a16:creationId xmlns:a16="http://schemas.microsoft.com/office/drawing/2014/main" id="{4A0F57FB-F636-411B-8D36-672037001BA0}"/>
              </a:ext>
            </a:extLst>
          </p:cNvPr>
          <p:cNvSpPr/>
          <p:nvPr/>
        </p:nvSpPr>
        <p:spPr>
          <a:xfrm>
            <a:off x="6797040" y="3670302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Maßnahmen entwickeln</a:t>
            </a:r>
          </a:p>
        </p:txBody>
      </p:sp>
      <p:sp>
        <p:nvSpPr>
          <p:cNvPr id="11" name="Flussdiagramm: Alternativer Prozess 10">
            <a:extLst>
              <a:ext uri="{FF2B5EF4-FFF2-40B4-BE49-F238E27FC236}">
                <a16:creationId xmlns:a16="http://schemas.microsoft.com/office/drawing/2014/main" id="{FE01D30D-51B6-4A7A-BC3D-B2BC282809A2}"/>
              </a:ext>
            </a:extLst>
          </p:cNvPr>
          <p:cNvSpPr/>
          <p:nvPr/>
        </p:nvSpPr>
        <p:spPr>
          <a:xfrm>
            <a:off x="6797040" y="4676525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Maßnahmen umsetzen</a:t>
            </a:r>
          </a:p>
        </p:txBody>
      </p:sp>
      <p:sp>
        <p:nvSpPr>
          <p:cNvPr id="12" name="Flussdiagramm: Alternativer Prozess 11">
            <a:extLst>
              <a:ext uri="{FF2B5EF4-FFF2-40B4-BE49-F238E27FC236}">
                <a16:creationId xmlns:a16="http://schemas.microsoft.com/office/drawing/2014/main" id="{57765206-B142-42C2-A26D-B53C16C7AB83}"/>
              </a:ext>
            </a:extLst>
          </p:cNvPr>
          <p:cNvSpPr/>
          <p:nvPr/>
        </p:nvSpPr>
        <p:spPr>
          <a:xfrm>
            <a:off x="6797040" y="5682747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Erfolgs-kontrolle</a:t>
            </a:r>
          </a:p>
        </p:txBody>
      </p:sp>
      <p:sp>
        <p:nvSpPr>
          <p:cNvPr id="13" name="Flussdiagramm: Alternativer Prozess 12">
            <a:extLst>
              <a:ext uri="{FF2B5EF4-FFF2-40B4-BE49-F238E27FC236}">
                <a16:creationId xmlns:a16="http://schemas.microsoft.com/office/drawing/2014/main" id="{11FC823E-8A2D-4BC5-862E-6A59963CA4E2}"/>
              </a:ext>
            </a:extLst>
          </p:cNvPr>
          <p:cNvSpPr/>
          <p:nvPr/>
        </p:nvSpPr>
        <p:spPr>
          <a:xfrm>
            <a:off x="2781808" y="5688590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Beendigung BEM</a:t>
            </a:r>
          </a:p>
        </p:txBody>
      </p:sp>
      <p:sp>
        <p:nvSpPr>
          <p:cNvPr id="16" name="Flussdiagramm: Verzweigung 15">
            <a:extLst>
              <a:ext uri="{FF2B5EF4-FFF2-40B4-BE49-F238E27FC236}">
                <a16:creationId xmlns:a16="http://schemas.microsoft.com/office/drawing/2014/main" id="{BFA54316-D28B-4F34-AC5E-048210A21C68}"/>
              </a:ext>
            </a:extLst>
          </p:cNvPr>
          <p:cNvSpPr/>
          <p:nvPr/>
        </p:nvSpPr>
        <p:spPr>
          <a:xfrm>
            <a:off x="2307844" y="3245019"/>
            <a:ext cx="2612136" cy="973779"/>
          </a:xfrm>
          <a:prstGeom prst="flowChartDecisi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Ablehnung / Widerruf</a:t>
            </a:r>
          </a:p>
        </p:txBody>
      </p:sp>
      <p:sp>
        <p:nvSpPr>
          <p:cNvPr id="17" name="Flussdiagramm: Verbinder 16">
            <a:extLst>
              <a:ext uri="{FF2B5EF4-FFF2-40B4-BE49-F238E27FC236}">
                <a16:creationId xmlns:a16="http://schemas.microsoft.com/office/drawing/2014/main" id="{4B00ECDA-698F-4575-8131-78EA1E96004D}"/>
              </a:ext>
            </a:extLst>
          </p:cNvPr>
          <p:cNvSpPr/>
          <p:nvPr/>
        </p:nvSpPr>
        <p:spPr>
          <a:xfrm>
            <a:off x="4967732" y="5738086"/>
            <a:ext cx="1307592" cy="539496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positiv</a:t>
            </a:r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8C6D3D90-EE28-4480-9A1C-D14195992290}"/>
              </a:ext>
            </a:extLst>
          </p:cNvPr>
          <p:cNvSpPr/>
          <p:nvPr/>
        </p:nvSpPr>
        <p:spPr>
          <a:xfrm>
            <a:off x="8982964" y="5788604"/>
            <a:ext cx="1307592" cy="539496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negativ</a:t>
            </a:r>
          </a:p>
        </p:txBody>
      </p:sp>
      <p:sp>
        <p:nvSpPr>
          <p:cNvPr id="20" name="Flussdiagramm: Alternativer Prozess 19">
            <a:extLst>
              <a:ext uri="{FF2B5EF4-FFF2-40B4-BE49-F238E27FC236}">
                <a16:creationId xmlns:a16="http://schemas.microsoft.com/office/drawing/2014/main" id="{A6468F41-7F6B-4AAD-9322-A0CBC2495679}"/>
              </a:ext>
            </a:extLst>
          </p:cNvPr>
          <p:cNvSpPr/>
          <p:nvPr/>
        </p:nvSpPr>
        <p:spPr>
          <a:xfrm>
            <a:off x="2781808" y="1657856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Einladung BEM</a:t>
            </a:r>
          </a:p>
        </p:txBody>
      </p:sp>
      <p:sp>
        <p:nvSpPr>
          <p:cNvPr id="21" name="Flussdiagramm: Alternativer Prozess 20">
            <a:extLst>
              <a:ext uri="{FF2B5EF4-FFF2-40B4-BE49-F238E27FC236}">
                <a16:creationId xmlns:a16="http://schemas.microsoft.com/office/drawing/2014/main" id="{EF878EA3-7676-4308-8320-DD6AE2081A83}"/>
              </a:ext>
            </a:extLst>
          </p:cNvPr>
          <p:cNvSpPr/>
          <p:nvPr/>
        </p:nvSpPr>
        <p:spPr>
          <a:xfrm>
            <a:off x="4789424" y="1657856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Info-/ Erstgespräch</a:t>
            </a:r>
          </a:p>
        </p:txBody>
      </p:sp>
      <p:sp>
        <p:nvSpPr>
          <p:cNvPr id="22" name="Flussdiagramm: Alternativer Prozess 21">
            <a:extLst>
              <a:ext uri="{FF2B5EF4-FFF2-40B4-BE49-F238E27FC236}">
                <a16:creationId xmlns:a16="http://schemas.microsoft.com/office/drawing/2014/main" id="{414174EE-7F53-43BB-8170-5A3D898F98F0}"/>
              </a:ext>
            </a:extLst>
          </p:cNvPr>
          <p:cNvSpPr/>
          <p:nvPr/>
        </p:nvSpPr>
        <p:spPr>
          <a:xfrm>
            <a:off x="6797040" y="1657856"/>
            <a:ext cx="1664208" cy="650175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Start BEM-Prozess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E22CF54A-4BFA-4AE3-93C2-2359F0C21759}"/>
              </a:ext>
            </a:extLst>
          </p:cNvPr>
          <p:cNvCxnSpPr>
            <a:stCxn id="6" idx="3"/>
            <a:endCxn id="20" idx="1"/>
          </p:cNvCxnSpPr>
          <p:nvPr/>
        </p:nvCxnSpPr>
        <p:spPr>
          <a:xfrm>
            <a:off x="2438400" y="1979199"/>
            <a:ext cx="343408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F98E6565-D198-4A04-A489-8356D6B02FD9}"/>
              </a:ext>
            </a:extLst>
          </p:cNvPr>
          <p:cNvCxnSpPr/>
          <p:nvPr/>
        </p:nvCxnSpPr>
        <p:spPr>
          <a:xfrm>
            <a:off x="4446016" y="2015948"/>
            <a:ext cx="343408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92EEDF0A-D945-403B-B845-F445B2B7BEF1}"/>
              </a:ext>
            </a:extLst>
          </p:cNvPr>
          <p:cNvCxnSpPr/>
          <p:nvPr/>
        </p:nvCxnSpPr>
        <p:spPr>
          <a:xfrm>
            <a:off x="6453632" y="2010682"/>
            <a:ext cx="343408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3AC9DEC-E5CE-4A4F-8425-E9713F7B5F57}"/>
              </a:ext>
            </a:extLst>
          </p:cNvPr>
          <p:cNvCxnSpPr>
            <a:cxnSpLocks/>
          </p:cNvCxnSpPr>
          <p:nvPr/>
        </p:nvCxnSpPr>
        <p:spPr>
          <a:xfrm rot="5400000">
            <a:off x="7455567" y="2477864"/>
            <a:ext cx="343408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2CC63424-453B-436B-A929-1A2B630CBC59}"/>
              </a:ext>
            </a:extLst>
          </p:cNvPr>
          <p:cNvCxnSpPr>
            <a:cxnSpLocks/>
          </p:cNvCxnSpPr>
          <p:nvPr/>
        </p:nvCxnSpPr>
        <p:spPr>
          <a:xfrm rot="5400000">
            <a:off x="7464012" y="3496726"/>
            <a:ext cx="343408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0CBC503B-54D5-4ACE-A44E-35FCABBFAE74}"/>
              </a:ext>
            </a:extLst>
          </p:cNvPr>
          <p:cNvCxnSpPr>
            <a:cxnSpLocks/>
          </p:cNvCxnSpPr>
          <p:nvPr/>
        </p:nvCxnSpPr>
        <p:spPr>
          <a:xfrm rot="5400000">
            <a:off x="7460266" y="4483990"/>
            <a:ext cx="343408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52F2F2A-0AB1-48EE-A57F-25A6448B0A80}"/>
              </a:ext>
            </a:extLst>
          </p:cNvPr>
          <p:cNvCxnSpPr>
            <a:cxnSpLocks/>
          </p:cNvCxnSpPr>
          <p:nvPr/>
        </p:nvCxnSpPr>
        <p:spPr>
          <a:xfrm rot="5400000">
            <a:off x="7462138" y="5496532"/>
            <a:ext cx="343408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7E7D458E-25E7-42FB-A717-A3D065713747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3613912" y="2324453"/>
            <a:ext cx="0" cy="92056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DD219077-EB66-448E-ACC4-8AF550DCDFF4}"/>
              </a:ext>
            </a:extLst>
          </p:cNvPr>
          <p:cNvCxnSpPr>
            <a:cxnSpLocks/>
          </p:cNvCxnSpPr>
          <p:nvPr/>
        </p:nvCxnSpPr>
        <p:spPr>
          <a:xfrm>
            <a:off x="3626486" y="4216242"/>
            <a:ext cx="0" cy="1361598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AECC41B4-4F77-4A45-88AC-71BF1180E2F3}"/>
              </a:ext>
            </a:extLst>
          </p:cNvPr>
          <p:cNvCxnSpPr>
            <a:cxnSpLocks/>
          </p:cNvCxnSpPr>
          <p:nvPr/>
        </p:nvCxnSpPr>
        <p:spPr>
          <a:xfrm flipH="1">
            <a:off x="4160520" y="2304286"/>
            <a:ext cx="1479044" cy="1124714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FD365077-2C42-4D24-8F51-A3CF998AF0BD}"/>
              </a:ext>
            </a:extLst>
          </p:cNvPr>
          <p:cNvCxnSpPr>
            <a:cxnSpLocks/>
          </p:cNvCxnSpPr>
          <p:nvPr/>
        </p:nvCxnSpPr>
        <p:spPr>
          <a:xfrm flipH="1">
            <a:off x="4919980" y="3734976"/>
            <a:ext cx="1705356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CA0B6CA7-A1CE-4C56-B4BB-67EC2EB5B117}"/>
              </a:ext>
            </a:extLst>
          </p:cNvPr>
          <p:cNvCxnSpPr>
            <a:cxnSpLocks/>
            <a:endCxn id="18" idx="2"/>
          </p:cNvCxnSpPr>
          <p:nvPr/>
        </p:nvCxnSpPr>
        <p:spPr>
          <a:xfrm>
            <a:off x="8467344" y="6054607"/>
            <a:ext cx="515620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B75CDD54-4C67-436E-9060-814AFF5AD8CB}"/>
              </a:ext>
            </a:extLst>
          </p:cNvPr>
          <p:cNvCxnSpPr>
            <a:cxnSpLocks/>
          </p:cNvCxnSpPr>
          <p:nvPr/>
        </p:nvCxnSpPr>
        <p:spPr>
          <a:xfrm flipH="1">
            <a:off x="6286246" y="6054607"/>
            <a:ext cx="515620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145B5E24-1D07-44D5-BE34-B47BF38DCE6B}"/>
              </a:ext>
            </a:extLst>
          </p:cNvPr>
          <p:cNvCxnSpPr>
            <a:cxnSpLocks/>
          </p:cNvCxnSpPr>
          <p:nvPr/>
        </p:nvCxnSpPr>
        <p:spPr>
          <a:xfrm flipH="1">
            <a:off x="4456938" y="6007834"/>
            <a:ext cx="515620" cy="37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Verbinder: gewinkelt 45">
            <a:extLst>
              <a:ext uri="{FF2B5EF4-FFF2-40B4-BE49-F238E27FC236}">
                <a16:creationId xmlns:a16="http://schemas.microsoft.com/office/drawing/2014/main" id="{C576EDFE-5E0E-4339-91A9-C6AC9EC5F0B6}"/>
              </a:ext>
            </a:extLst>
          </p:cNvPr>
          <p:cNvCxnSpPr>
            <a:stCxn id="18" idx="0"/>
            <a:endCxn id="9" idx="3"/>
          </p:cNvCxnSpPr>
          <p:nvPr/>
        </p:nvCxnSpPr>
        <p:spPr>
          <a:xfrm rot="16200000" flipV="1">
            <a:off x="7649286" y="3801130"/>
            <a:ext cx="2799437" cy="1175512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DA12C467-703F-4017-81C1-A6E88CA2543F}"/>
              </a:ext>
            </a:extLst>
          </p:cNvPr>
          <p:cNvSpPr/>
          <p:nvPr/>
        </p:nvSpPr>
        <p:spPr>
          <a:xfrm>
            <a:off x="9939528" y="1654111"/>
            <a:ext cx="2088896" cy="3493961"/>
          </a:xfrm>
          <a:prstGeom prst="roundRect">
            <a:avLst>
              <a:gd name="adj" fmla="val 16667"/>
            </a:avLst>
          </a:prstGeom>
          <a:solidFill>
            <a:schemeClr val="accent1">
              <a:alpha val="63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Situative Hinzuziehung weiterer Partner (z.B. Vorgesetzter,  Integrationsamt, Beratungsstellen, Therapeuten, Fachkraft f. Arbeitssicherheit) nach Einwilligung des BEM-Nehmer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5CED0712-D77F-4E35-A51A-26F46955D286}"/>
              </a:ext>
            </a:extLst>
          </p:cNvPr>
          <p:cNvCxnSpPr>
            <a:cxnSpLocks/>
          </p:cNvCxnSpPr>
          <p:nvPr/>
        </p:nvCxnSpPr>
        <p:spPr>
          <a:xfrm flipH="1">
            <a:off x="8725154" y="2479736"/>
            <a:ext cx="121437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96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5EBCE8-3B30-4183-BEF0-FF8B1AA7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Mögliche Maßnahmen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A740BF-1B74-46F8-A676-22AFEDB7A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Stufenweise Wiedereingliederung </a:t>
            </a:r>
          </a:p>
          <a:p>
            <a:r>
              <a:rPr lang="de-DE" dirty="0"/>
              <a:t>Technische Anpassung des Arbeitsplatzes </a:t>
            </a:r>
          </a:p>
          <a:p>
            <a:r>
              <a:rPr lang="de-DE" dirty="0"/>
              <a:t>Umgestaltung in der Arbeitsorganisation</a:t>
            </a:r>
          </a:p>
          <a:p>
            <a:r>
              <a:rPr lang="de-DE" dirty="0"/>
              <a:t>Veränderung der Arbeitsumgebung</a:t>
            </a:r>
          </a:p>
          <a:p>
            <a:r>
              <a:rPr lang="de-DE" dirty="0"/>
              <a:t>Qualifizierungsmaßnahmen </a:t>
            </a:r>
          </a:p>
          <a:p>
            <a:r>
              <a:rPr lang="de-DE" dirty="0"/>
              <a:t>Anpassung der Arbeitszeiten</a:t>
            </a:r>
          </a:p>
          <a:p>
            <a:r>
              <a:rPr lang="de-DE" dirty="0"/>
              <a:t>…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562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Breitbild</PresentationFormat>
  <Paragraphs>93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</vt:lpstr>
      <vt:lpstr>Informationen zum Betrieblichen Eingliederungsmanagement</vt:lpstr>
      <vt:lpstr>Betriebliches Eingliederungsmanagement</vt:lpstr>
      <vt:lpstr>Zielgruppen des BEM</vt:lpstr>
      <vt:lpstr>Zielgruppen des BEM</vt:lpstr>
      <vt:lpstr>Grundsätzliches</vt:lpstr>
      <vt:lpstr>Datenschutz im BEM </vt:lpstr>
      <vt:lpstr>Voraussetzungen</vt:lpstr>
      <vt:lpstr>Ablauf des BEM</vt:lpstr>
      <vt:lpstr>Mögliche Maßnahmen</vt:lpstr>
      <vt:lpstr>Konsequenzen für den Mitarbeiter</vt:lpstr>
      <vt:lpstr>Vorteile für den Arbeitgeber</vt:lpstr>
      <vt:lpstr>Vorteile für den Vorgesetzten</vt:lpstr>
      <vt:lpstr>Vorteile für den Mitarbeiter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des Betrieblichen Eingliederungsmanagement</dc:title>
  <dc:creator>Frank Stöpel</dc:creator>
  <cp:lastModifiedBy>Frank Stöpel</cp:lastModifiedBy>
  <cp:revision>22</cp:revision>
  <dcterms:created xsi:type="dcterms:W3CDTF">2017-09-21T06:04:32Z</dcterms:created>
  <dcterms:modified xsi:type="dcterms:W3CDTF">2022-07-15T13:02:49Z</dcterms:modified>
</cp:coreProperties>
</file>